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01" r:id="rId3"/>
    <p:sldId id="272" r:id="rId4"/>
    <p:sldId id="291" r:id="rId6"/>
    <p:sldId id="313" r:id="rId7"/>
    <p:sldId id="292" r:id="rId8"/>
    <p:sldId id="314" r:id="rId9"/>
    <p:sldId id="315" r:id="rId10"/>
    <p:sldId id="316" r:id="rId11"/>
    <p:sldId id="317" r:id="rId12"/>
    <p:sldId id="319" r:id="rId13"/>
    <p:sldId id="318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3" r:id="rId25"/>
    <p:sldId id="334" r:id="rId26"/>
    <p:sldId id="335" r:id="rId27"/>
    <p:sldId id="339" r:id="rId28"/>
    <p:sldId id="332" r:id="rId29"/>
    <p:sldId id="340" r:id="rId30"/>
    <p:sldId id="336" r:id="rId31"/>
    <p:sldId id="338" r:id="rId32"/>
    <p:sldId id="341" r:id="rId33"/>
    <p:sldId id="342" r:id="rId34"/>
    <p:sldId id="343" r:id="rId35"/>
    <p:sldId id="331" r:id="rId36"/>
    <p:sldId id="297" r:id="rId37"/>
    <p:sldId id="298" r:id="rId38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74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3930"/>
    <a:srgbClr val="D58374"/>
    <a:srgbClr val="D56F60"/>
    <a:srgbClr val="D55F54"/>
    <a:srgbClr val="D5715D"/>
    <a:srgbClr val="D55249"/>
    <a:srgbClr val="D68F89"/>
    <a:srgbClr val="D58077"/>
    <a:srgbClr val="D56E62"/>
    <a:srgbClr val="D54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95137" autoAdjust="0"/>
  </p:normalViewPr>
  <p:slideViewPr>
    <p:cSldViewPr>
      <p:cViewPr varScale="1">
        <p:scale>
          <a:sx n="144" d="100"/>
          <a:sy n="144" d="100"/>
        </p:scale>
        <p:origin x="560" y="192"/>
      </p:cViewPr>
      <p:guideLst>
        <p:guide orient="horz" pos="750"/>
        <p:guide pos="1863"/>
        <p:guide orient="horz" pos="2780"/>
        <p:guide pos="1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3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912B7-6C7D-E143-A0E5-E4B84661D7F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4ED18-723D-424E-A24A-0072A9A76B3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4pPr>
    <a:lvl5pPr marL="2902585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5pPr>
    <a:lvl6pPr marL="3628390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6pPr>
    <a:lvl7pPr marL="4354195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7pPr>
    <a:lvl8pPr marL="5080000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8pPr>
    <a:lvl9pPr marL="5805805" algn="l" defTabSz="1450975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4ED18-723D-424E-A24A-0072A9A76B3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6145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409575" y="754063"/>
            <a:ext cx="5854700" cy="3294062"/>
          </a:xfrm>
          <a:extLs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3" name="文本占位符 6146"/>
          <p:cNvSpPr>
            <a:spLocks noGrp="1" noChangeArrowheads="1"/>
          </p:cNvSpPr>
          <p:nvPr>
            <p:ph type="body" idx="4294967295"/>
          </p:nvPr>
        </p:nvSpPr>
        <p:spPr>
          <a:extLs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" y="4659983"/>
            <a:ext cx="9144000" cy="485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46643"/>
            <a:ext cx="7886700" cy="3796086"/>
          </a:xfrm>
        </p:spPr>
        <p:txBody>
          <a:bodyPr/>
          <a:lstStyle>
            <a:lvl1pPr>
              <a:lnSpc>
                <a:spcPct val="150000"/>
              </a:lnSpc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lnSpc>
                <a:spcPct val="150000"/>
              </a:lnSpc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lnSpc>
                <a:spcPct val="150000"/>
              </a:lnSpc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lnSpc>
                <a:spcPct val="150000"/>
              </a:lnSpc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lnSpc>
                <a:spcPct val="150000"/>
              </a:lnSpc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0" name="TextBox 4"/>
          <p:cNvSpPr txBox="1"/>
          <p:nvPr userDrawn="1"/>
        </p:nvSpPr>
        <p:spPr>
          <a:xfrm>
            <a:off x="0" y="4766846"/>
            <a:ext cx="3690719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en-US" altLang="zh-CN" sz="1400" b="0" i="0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GOPS</a:t>
            </a:r>
            <a:r>
              <a:rPr lang="zh-CN" altLang="en-US" sz="1400" b="0" i="0" baseline="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b="0" i="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全球运维</a:t>
            </a:r>
            <a:r>
              <a:rPr lang="zh-CN" altLang="en-US" sz="1400" b="0" i="0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大会</a:t>
            </a:r>
            <a:r>
              <a:rPr lang="en-US" altLang="zh-CN" sz="1400" b="0" i="0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2018·</a:t>
            </a:r>
            <a:r>
              <a:rPr lang="zh-CN" altLang="en-US" sz="1400" b="0" i="0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上海站</a:t>
            </a:r>
            <a:endParaRPr lang="zh-CN" altLang="en-US" sz="1400" b="0" i="0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lstStyle>
            <a:lvl1pPr>
              <a:defRPr sz="2800" b="0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51470"/>
            <a:ext cx="648072" cy="880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 b="0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590"/>
            <a:ext cx="7886700" cy="342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011E6-2B65-4CC9-B121-BFB380AAA1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EF966-3410-45A5-AE88-807D747A88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http://git.bilibili.co/platform/go-comm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39902"/>
            <a:ext cx="981968" cy="981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3421380"/>
            <a:ext cx="7885430" cy="1110615"/>
          </a:xfrm>
        </p:spPr>
        <p:txBody>
          <a:bodyPr>
            <a:normAutofit lnSpcReduction="10000"/>
          </a:bodyPr>
          <a:p>
            <a:pPr>
              <a:lnSpc>
                <a:spcPct val="100000"/>
              </a:lnSpc>
            </a:pPr>
            <a:r>
              <a:rPr lang="en-US" altLang="en-US">
                <a:latin typeface="微软雅黑"/>
                <a:ea typeface="微软雅黑"/>
                <a:sym typeface="+mn-ea"/>
              </a:rPr>
              <a:t>灵活的团队界限以及代码归属权</a:t>
            </a:r>
            <a:r>
              <a:rPr lang="en-US" sz="1200"/>
              <a:t>    </a:t>
            </a:r>
            <a:endParaRPr lang="en-US" sz="1200"/>
          </a:p>
          <a:p>
            <a:pPr lvl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195"/>
              <a:t>    单一代码库的另一个属性是容易理解的代码库的布局，因为它被组织在单个树中，每个团队在主树中都有一个目录结构</a:t>
            </a:r>
            <a:r>
              <a:rPr lang="zh-CN" altLang="en-US" sz="1195"/>
              <a:t>，</a:t>
            </a:r>
            <a:r>
              <a:rPr lang="en-US" sz="1195"/>
              <a:t>有效地充当项目自己的</a:t>
            </a:r>
            <a:r>
              <a:rPr lang="en-US" sz="1195">
                <a:solidFill>
                  <a:srgbClr val="FF0000"/>
                </a:solidFill>
              </a:rPr>
              <a:t>命名空间</a:t>
            </a:r>
            <a:r>
              <a:rPr lang="en-US" sz="1195"/>
              <a:t>。</a:t>
            </a:r>
            <a:endParaRPr lang="en-US" sz="1195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/>
              <a:t>    在一个repo里，团队组织结构变动，简简单单就是文件夹的变化，并且是原子提交变更。</a:t>
            </a:r>
            <a:endParaRPr lang="en-US" sz="1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62330"/>
            <a:ext cx="7886065" cy="2426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862330"/>
            <a:ext cx="3011805" cy="3582035"/>
          </a:xfrm>
        </p:spPr>
        <p:txBody>
          <a:bodyPr>
            <a:normAutofit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sym typeface="+mn-ea"/>
              </a:rPr>
              <a:t>团队之间更好的合作</a:t>
            </a:r>
            <a:endParaRPr lang="en-US" altLang="en-US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sym typeface="+mn-ea"/>
              </a:rPr>
              <a:t>    </a:t>
            </a:r>
            <a:endParaRPr lang="zh-CN" altLang="en-US" sz="1200">
              <a:latin typeface="微软雅黑"/>
              <a:ea typeface="微软雅黑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sym typeface="+mn-ea"/>
              </a:rPr>
              <a:t>    由于代码库的结构，开发人员无需决定代码库边界，工程师不需要“</a:t>
            </a:r>
            <a:r>
              <a:rPr lang="en-US" altLang="en-US" sz="1200">
                <a:latin typeface="微软雅黑"/>
                <a:ea typeface="微软雅黑"/>
                <a:sym typeface="+mn-ea"/>
              </a:rPr>
              <a:t>branch”</a:t>
            </a:r>
            <a:r>
              <a:rPr lang="zh-CN" altLang="en-US" sz="1200">
                <a:latin typeface="微软雅黑"/>
                <a:ea typeface="微软雅黑"/>
                <a:sym typeface="+mn-ea"/>
              </a:rPr>
              <a:t>共享库的开发，或者跨仓库合并来更新代码。</a:t>
            </a:r>
            <a:endParaRPr lang="en-US" altLang="zh-CN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sym typeface="+mn-ea"/>
              </a:rPr>
              <a:t>    团队边界是流动的，当项目所有权更改或计划合并系统时，所有代码都已在同一个库中。这种环境使代码库的循环重构和重组变得容易，移动项目和更新依赖关系可以原子地应用于代码库，并且受影响代码的开发历史保持不变且可</a:t>
            </a:r>
            <a:r>
              <a:rPr lang="en-US" altLang="en-US" sz="1200">
                <a:latin typeface="微软雅黑"/>
                <a:ea typeface="微软雅黑"/>
                <a:sym typeface="+mn-ea"/>
              </a:rPr>
              <a:t>用。</a:t>
            </a:r>
            <a:endParaRPr lang="en-US" altLang="en-US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0455" y="805180"/>
            <a:ext cx="5494655" cy="3533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3421380"/>
            <a:ext cx="7886700" cy="1110615"/>
          </a:xfrm>
        </p:spPr>
        <p:txBody>
          <a:bodyPr>
            <a:normAutofit lnSpcReduction="1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最大化的代码透明度，以及自然而然的按团队划分命名空间</a:t>
            </a:r>
            <a:endParaRPr kumimoji="1" lang="en-US" altLang="en-US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20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   开发人员必须能够探索代码库</a:t>
            </a:r>
            <a:r>
              <a:rPr kumimoji="1" lang="zh-CN" altLang="en-US" sz="1200">
                <a:latin typeface="微软雅黑"/>
                <a:ea typeface="微软雅黑"/>
                <a:sym typeface="+mn-ea"/>
              </a:rPr>
              <a:t>，找到相关的库，并了解如何使用它们以及谁编写它们，库作者经常需要了解他们的 </a:t>
            </a:r>
            <a:r>
              <a:rPr kumimoji="1" lang="en-US" sz="1200">
                <a:latin typeface="微软雅黑"/>
                <a:ea typeface="微软雅黑"/>
                <a:sym typeface="+mn-ea"/>
              </a:rPr>
              <a:t>API </a:t>
            </a:r>
            <a:r>
              <a:rPr kumimoji="1" lang="zh-CN" altLang="en-US" sz="1200">
                <a:latin typeface="微软雅黑"/>
                <a:ea typeface="微软雅黑"/>
                <a:sym typeface="+mn-ea"/>
              </a:rPr>
              <a:t>如何被使用。</a:t>
            </a:r>
            <a:endParaRPr kumimoji="1" lang="zh-CN" altLang="en-US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200" dirty="0">
                <a:latin typeface="微软雅黑"/>
                <a:ea typeface="微软雅黑"/>
                <a:sym typeface="+mn-ea"/>
              </a:rPr>
              <a:t>     比如我们</a:t>
            </a:r>
            <a:r>
              <a:rPr kumimoji="1" lang="en-US" altLang="zh-CN" sz="1200" dirty="0">
                <a:latin typeface="微软雅黑"/>
                <a:ea typeface="微软雅黑"/>
                <a:sym typeface="+mn-ea"/>
              </a:rPr>
              <a:t>gRPC API</a:t>
            </a:r>
            <a:r>
              <a:rPr kumimoji="1" lang="zh-CN" altLang="en-US" sz="1200" dirty="0">
                <a:latin typeface="微软雅黑"/>
                <a:ea typeface="微软雅黑"/>
                <a:sym typeface="+mn-ea"/>
              </a:rPr>
              <a:t>路径统一为：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go-common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 app 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service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 main 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member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  api 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+mn-ea"/>
              </a:rPr>
              <a:t>/ grpc / v1/ xx.pb</a:t>
            </a:r>
            <a:endParaRPr kumimoji="1" lang="en-US" altLang="zh-CN" sz="1200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8015" y="782320"/>
            <a:ext cx="7887335" cy="2567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3242945"/>
            <a:ext cx="7886700" cy="1289050"/>
          </a:xfrm>
        </p:spPr>
        <p:txBody>
          <a:bodyPr>
            <a:normAutofit lnSpcReduction="1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统一的构建系统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/>
              <a:t>    早期时候经历过糟糕的提交体验，某个开发的commit会破坏整个仓库的编译，虽然鼓励同学们在根目录go build ./...（编译整个大仓库），但需要大量时间。后来我们很快的使用了依赖分析 + 局部编译 + Gitlab Hook触发的机制完成（分析AST语法树构建依赖DAG + 增量编译）</a:t>
            </a:r>
            <a:r>
              <a:rPr lang="zh-CN" altLang="en-US" sz="1200"/>
              <a:t>。</a:t>
            </a:r>
            <a:endParaRPr lang="en-US" sz="12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/>
              <a:t>    目前</a:t>
            </a:r>
            <a:r>
              <a:rPr lang="en-US" sz="1200"/>
              <a:t>换成了Bazel，希望所有其他语言都是统一的构建方式，而不是定制开发。</a:t>
            </a:r>
            <a:endParaRPr lang="en-US" sz="1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8015" y="728345"/>
            <a:ext cx="7887335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35904"/>
            <a:ext cx="4159374" cy="3796086"/>
          </a:xfrm>
        </p:spPr>
        <p:txBody>
          <a:bodyPr>
            <a:normAutofit fontScale="90000" lnSpcReduction="10000"/>
          </a:bodyPr>
          <a:lstStyle/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/>
                <a:ea typeface="微软雅黑"/>
                <a:sym typeface="+mn-ea"/>
              </a:rPr>
              <a:t>Speed up your builds and tests</a:t>
            </a:r>
            <a:endParaRPr lang="en-US" altLang="zh-CN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1200">
                <a:latin typeface="微软雅黑"/>
                <a:ea typeface="微软雅黑"/>
                <a:sym typeface="+mn-ea"/>
              </a:rPr>
              <a:t>      </a:t>
            </a:r>
            <a:r>
              <a:rPr lang="en-US" sz="1200">
                <a:latin typeface="微软雅黑"/>
                <a:ea typeface="微软雅黑"/>
                <a:sym typeface="+mn-ea"/>
              </a:rPr>
              <a:t>Bazel only rebuilds what is necessary. With advanced local and distributed caching, optimized dependency analysis and parallel execution, you get fast and incremental builds.</a:t>
            </a:r>
            <a:endParaRPr lang="zh-CN" altLang="en-US" sz="1200">
              <a:latin typeface="微软雅黑"/>
              <a:ea typeface="微软雅黑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/>
                <a:ea typeface="微软雅黑"/>
                <a:sym typeface="+mn-ea"/>
              </a:rPr>
              <a:t>One tool, multiple languages</a:t>
            </a:r>
            <a:endParaRPr lang="en-US" altLang="zh-CN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1200">
                <a:latin typeface="微软雅黑"/>
                <a:ea typeface="微软雅黑"/>
                <a:sym typeface="+mn-ea"/>
              </a:rPr>
              <a:t>      </a:t>
            </a:r>
            <a:r>
              <a:rPr lang="en-US" sz="1200">
                <a:latin typeface="微软雅黑"/>
                <a:ea typeface="微软雅黑"/>
                <a:sym typeface="+mn-ea"/>
              </a:rPr>
              <a:t>Build and test Java, C++, Android, iOS, Go and a wide variety of other language platforms. Bazel runs on Windows, macOS, and Linux.</a:t>
            </a:r>
            <a:endParaRPr lang="en-US" sz="1200">
              <a:latin typeface="微软雅黑"/>
              <a:ea typeface="微软雅黑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/>
                <a:ea typeface="微软雅黑"/>
                <a:sym typeface="+mn-ea"/>
              </a:rPr>
              <a:t>Scalable </a:t>
            </a:r>
            <a:endParaRPr lang="en-US" altLang="zh-CN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1200">
                <a:latin typeface="微软雅黑"/>
                <a:ea typeface="微软雅黑"/>
                <a:sym typeface="+mn-ea"/>
              </a:rPr>
              <a:t>      </a:t>
            </a:r>
            <a:r>
              <a:rPr lang="en-US" sz="1200">
                <a:latin typeface="微软雅黑"/>
                <a:ea typeface="微软雅黑"/>
                <a:sym typeface="+mn-ea"/>
              </a:rPr>
              <a:t>Bazel helps you scale your organization, codebase and Continuous Integration system. It handles codebases of any size, in multiple repositories or a huge monorepo.</a:t>
            </a:r>
            <a:endParaRPr lang="en-US" altLang="zh-CN" sz="1200">
              <a:latin typeface="微软雅黑"/>
              <a:ea typeface="微软雅黑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sz="1200">
                <a:latin typeface="微软雅黑"/>
                <a:ea typeface="微软雅黑"/>
                <a:sym typeface="+mn-ea"/>
              </a:rPr>
              <a:t>Extensible to your needs</a:t>
            </a:r>
            <a:endParaRPr lang="en-US" sz="1200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1200">
                <a:latin typeface="微软雅黑"/>
                <a:ea typeface="微软雅黑"/>
                <a:sym typeface="+mn-ea"/>
              </a:rPr>
              <a:t>      </a:t>
            </a:r>
            <a:r>
              <a:rPr lang="en-US" sz="1200">
                <a:latin typeface="微软雅黑"/>
                <a:ea typeface="微软雅黑"/>
                <a:sym typeface="+mn-ea"/>
              </a:rPr>
              <a:t>Easily add support for new languages and platforms with Bazel's familiar extension language. Share and re-use language rules written by the growing Bazel community.</a:t>
            </a:r>
            <a:endParaRPr kumimoji="1"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统一构建系统：</a:t>
            </a:r>
            <a:r>
              <a:rPr kumimoji="1" lang="en-US" altLang="zh-CN">
                <a:sym typeface="+mn-ea"/>
              </a:rPr>
              <a:t>Bazel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227" b="1227"/>
          <a:stretch>
            <a:fillRect/>
          </a:stretch>
        </p:blipFill>
        <p:spPr>
          <a:xfrm>
            <a:off x="4770578" y="815706"/>
            <a:ext cx="4138655" cy="40363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5920" y="3021965"/>
            <a:ext cx="8139430" cy="1684655"/>
          </a:xfrm>
        </p:spPr>
        <p:txBody>
          <a:bodyPr>
            <a:normAutofit fontScale="6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良好的目录结构和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依赖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规范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在Kratos内部分为基础库、依赖库、业务库，</a:t>
            </a:r>
            <a:r>
              <a:rPr lang="en-US" altLang="en-US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+mn-ea"/>
              </a:rPr>
              <a:t>每个目录包含CHANGELOG、README、OWNERS</a:t>
            </a:r>
            <a:r>
              <a:rPr lang="zh-CN" altLang="en-US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+mn-ea"/>
              </a:rPr>
              <a:t>：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    vendor：使用Go Vendor来托管第三方，会导入所有依赖第三方开源库的源码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（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go module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尝试中）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    library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：基础库；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    app：如admin、service、interface分别为管理后台、微服务、网关等；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75920" y="752475"/>
            <a:ext cx="4432935" cy="2177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5945" y="996950"/>
            <a:ext cx="4159250" cy="3149600"/>
          </a:xfrm>
        </p:spPr>
        <p:txBody>
          <a:bodyPr>
            <a:normAutofit fontScale="60000"/>
          </a:bodyPr>
          <a:lstStyle/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超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高代码质量要求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>
              <a:latin typeface="微软雅黑"/>
              <a:ea typeface="微软雅黑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sym typeface="+mn-ea"/>
              </a:rPr>
              <a:t>    基础库不小心的变动会导致所有业务受到影响，因为都依赖单</a:t>
            </a:r>
            <a:r>
              <a:rPr lang="zh-CN" altLang="en-US">
                <a:latin typeface="微软雅黑"/>
                <a:ea typeface="微软雅黑"/>
                <a:sym typeface="+mn-ea"/>
              </a:rPr>
              <a:t>根</a:t>
            </a:r>
            <a:r>
              <a:rPr lang="en-US" altLang="en-US">
                <a:latin typeface="微软雅黑"/>
                <a:ea typeface="微软雅黑"/>
                <a:sym typeface="+mn-ea"/>
              </a:rPr>
              <a:t>。之后发版就会把bug带出到所有系统，因此我们在大仓库之后更加严厉的推进代码规范和代码质量。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sym typeface="+mn-ea"/>
              </a:rPr>
              <a:t>    同样我们使用依赖DAG</a:t>
            </a:r>
            <a:r>
              <a:rPr lang="zh-CN" altLang="en-US">
                <a:latin typeface="微软雅黑"/>
                <a:ea typeface="微软雅黑"/>
                <a:sym typeface="+mn-ea"/>
              </a:rPr>
              <a:t>（</a:t>
            </a:r>
            <a:r>
              <a:rPr lang="en-US" altLang="zh-CN">
                <a:latin typeface="微软雅黑"/>
                <a:ea typeface="微软雅黑"/>
                <a:sym typeface="+mn-ea"/>
              </a:rPr>
              <a:t>bazel</a:t>
            </a:r>
            <a:r>
              <a:rPr lang="zh-CN" altLang="en-US">
                <a:latin typeface="微软雅黑"/>
                <a:ea typeface="微软雅黑"/>
                <a:sym typeface="+mn-ea"/>
              </a:rPr>
              <a:t>）</a:t>
            </a:r>
            <a:r>
              <a:rPr lang="en-US" altLang="en-US">
                <a:latin typeface="微软雅黑"/>
                <a:ea typeface="微软雅黑"/>
                <a:sym typeface="+mn-ea"/>
              </a:rPr>
              <a:t>，来跑增量的ut，全量的ut开发人员可能都出去喝茶了，增量ut带来的提交立刻获取报告的开发体验，更加积极的鼓励开发TDD。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sym typeface="+mn-ea"/>
              </a:rPr>
              <a:t>    每次人肉Review Coding Style变成了每次commit自动化触发机制。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-25150" b="-25150"/>
          <a:stretch>
            <a:fillRect/>
          </a:stretch>
        </p:blipFill>
        <p:spPr>
          <a:xfrm>
            <a:off x="4849495" y="862330"/>
            <a:ext cx="4007485" cy="38696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05" y="935990"/>
            <a:ext cx="3265170" cy="3427095"/>
          </a:xfrm>
        </p:spPr>
        <p:txBody>
          <a:bodyPr>
            <a:normAutofit fontScale="60000"/>
          </a:bodyPr>
          <a:lstStyle/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灰度机制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  <a:sym typeface="+mn-ea"/>
              </a:rPr>
              <a:t>    我们引入了：</a:t>
            </a:r>
            <a:r>
              <a:rPr lang="en-US" altLang="en-US">
                <a:latin typeface="微软雅黑"/>
                <a:ea typeface="微软雅黑"/>
                <a:sym typeface="+mn-ea"/>
              </a:rPr>
              <a:t>Branch by Feature Flags</a:t>
            </a:r>
            <a:r>
              <a:rPr lang="zh-CN" altLang="en-US">
                <a:latin typeface="微软雅黑"/>
                <a:ea typeface="微软雅黑"/>
                <a:sym typeface="+mn-ea"/>
              </a:rPr>
              <a:t>：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  <a:sym typeface="+mn-ea"/>
              </a:rPr>
              <a:t>    尽早的进入主干，</a:t>
            </a:r>
            <a:r>
              <a:rPr lang="en-US" altLang="en-US">
                <a:latin typeface="微软雅黑"/>
                <a:ea typeface="微软雅黑"/>
                <a:sym typeface="+mn-ea"/>
              </a:rPr>
              <a:t>可以跟灰度发布结合使用（canary releasing）</a:t>
            </a:r>
            <a:r>
              <a:rPr lang="zh-CN" altLang="en-US">
                <a:latin typeface="微软雅黑"/>
                <a:ea typeface="微软雅黑"/>
                <a:sym typeface="+mn-ea"/>
              </a:rPr>
              <a:t>，需要使用统一的flag机制。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  <a:sym typeface="+mn-ea"/>
              </a:rPr>
              <a:t>    需要清理不再需要的flags，需要开发者养成良好习惯，正确使用flags，否则容易显得很乱。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微软雅黑"/>
                <a:ea typeface="微软雅黑"/>
                <a:sym typeface="+mn-ea"/>
              </a:rPr>
              <a:t>    例如我们的</a:t>
            </a:r>
            <a:r>
              <a:rPr lang="en-US" altLang="zh-CN">
                <a:latin typeface="微软雅黑"/>
                <a:ea typeface="微软雅黑"/>
                <a:sym typeface="+mn-ea"/>
              </a:rPr>
              <a:t>PaaS</a:t>
            </a:r>
            <a:r>
              <a:rPr lang="zh-CN" altLang="en-US">
                <a:latin typeface="微软雅黑"/>
                <a:ea typeface="微软雅黑"/>
                <a:sym typeface="+mn-ea"/>
              </a:rPr>
              <a:t>平台，可以再发布应用的时候，配置支持：-feature-gates="dwrr=true" 的自定义</a:t>
            </a:r>
            <a:r>
              <a:rPr lang="en-US" altLang="zh-CN">
                <a:latin typeface="微软雅黑"/>
                <a:ea typeface="微软雅黑"/>
                <a:sym typeface="+mn-ea"/>
              </a:rPr>
              <a:t>flag</a:t>
            </a:r>
            <a:r>
              <a:rPr lang="zh-CN" altLang="en-US">
                <a:latin typeface="微软雅黑"/>
                <a:ea typeface="微软雅黑"/>
                <a:sym typeface="+mn-ea"/>
              </a:rPr>
              <a:t>来启用测试某个特性，这里我们测试了基于</a:t>
            </a:r>
            <a:r>
              <a:rPr lang="en-US" altLang="zh-CN">
                <a:latin typeface="微软雅黑"/>
                <a:ea typeface="微软雅黑"/>
                <a:sym typeface="+mn-ea"/>
              </a:rPr>
              <a:t>server</a:t>
            </a:r>
            <a:r>
              <a:rPr lang="zh-CN" altLang="en-US">
                <a:latin typeface="微软雅黑"/>
                <a:ea typeface="微软雅黑"/>
                <a:sym typeface="+mn-ea"/>
              </a:rPr>
              <a:t>端</a:t>
            </a:r>
            <a:r>
              <a:rPr lang="en-US" altLang="zh-CN">
                <a:latin typeface="微软雅黑"/>
                <a:ea typeface="微软雅黑"/>
                <a:sym typeface="+mn-ea"/>
              </a:rPr>
              <a:t>CPU</a:t>
            </a:r>
            <a:r>
              <a:rPr lang="zh-CN" altLang="en-US">
                <a:latin typeface="微软雅黑"/>
                <a:ea typeface="微软雅黑"/>
                <a:sym typeface="+mn-ea"/>
              </a:rPr>
              <a:t>、成功率，以及本地成功率、本地延迟的综合</a:t>
            </a:r>
            <a:r>
              <a:rPr lang="en-US" altLang="zh-CN">
                <a:latin typeface="微软雅黑"/>
                <a:ea typeface="微软雅黑"/>
                <a:sym typeface="+mn-ea"/>
              </a:rPr>
              <a:t>wrr</a:t>
            </a:r>
            <a:r>
              <a:rPr lang="zh-CN" altLang="en-US">
                <a:latin typeface="微软雅黑"/>
                <a:ea typeface="微软雅黑"/>
                <a:sym typeface="+mn-ea"/>
              </a:rPr>
              <a:t>综合</a:t>
            </a:r>
            <a:r>
              <a:rPr lang="zh-CN" altLang="en-US">
                <a:latin typeface="微软雅黑"/>
                <a:ea typeface="微软雅黑"/>
                <a:sym typeface="+mn-ea"/>
              </a:rPr>
              <a:t>调度算法。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177030" y="808355"/>
            <a:ext cx="4964430" cy="34042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6555" y="3261995"/>
            <a:ext cx="8139430" cy="1411605"/>
          </a:xfrm>
        </p:spPr>
        <p:txBody>
          <a:bodyPr>
            <a:normAutofit fontScale="5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工具链的长期投入建设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    构建工具：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bazel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，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bazel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远程分布式缓存。</a:t>
            </a:r>
            <a:endParaRPr lang="en-US" altLang="zh-CN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    代码托管：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Gitlab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，以及持续增大的超大代码库（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Git Sparse File 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支持）、更长期的远程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IDE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。</a:t>
            </a:r>
            <a:endParaRPr lang="zh-CN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    IDE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：对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bazel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编译、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debug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的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IDE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支持。</a:t>
            </a:r>
            <a:endParaRPr lang="zh-CN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    test-infra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：并行编译、并行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UT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。</a:t>
            </a:r>
            <a:endParaRPr lang="zh-CN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76555" y="862330"/>
            <a:ext cx="813879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05" y="935990"/>
            <a:ext cx="3565525" cy="3149600"/>
          </a:xfrm>
        </p:spPr>
        <p:txBody>
          <a:bodyPr>
            <a:normAutofit fontScale="6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在Kratos中只有经过review过的代码才会最终合并到master主干：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微软雅黑"/>
                <a:ea typeface="微软雅黑"/>
              </a:rPr>
              <a:t>保证质量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      代码正确性、完整性；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      测试用例、代码规范；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      越早发现bug，代价越低；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      确保可维护性；</a:t>
            </a:r>
            <a:endParaRPr lang="zh-CN" altLang="en-US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微软雅黑"/>
                <a:ea typeface="微软雅黑"/>
              </a:rPr>
              <a:t>人员备份</a:t>
            </a:r>
            <a:endParaRPr lang="zh-CN" altLang="en-US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微软雅黑"/>
                <a:ea typeface="微软雅黑"/>
              </a:rPr>
              <a:t>知识共享 &amp; 教学工具 &amp; Peer Pressure</a:t>
            </a:r>
            <a:endParaRPr lang="zh-CN" altLang="en-US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微软雅黑"/>
                <a:ea typeface="微软雅黑"/>
              </a:rPr>
              <a:t>Ownership 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>
                <a:sym typeface="+mn-ea"/>
              </a:rPr>
              <a:t>CodeReview</a:t>
            </a:r>
            <a:endParaRPr kumimoji="1" lang="zh-CN" altLang="en-US">
              <a:sym typeface="+mn-ea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-42735" b="-42735"/>
          <a:stretch>
            <a:fillRect/>
          </a:stretch>
        </p:blipFill>
        <p:spPr>
          <a:xfrm>
            <a:off x="4114800" y="862330"/>
            <a:ext cx="4592955" cy="4523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4" y="1635646"/>
            <a:ext cx="9144000" cy="71373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ym typeface="+mn-ea"/>
              </a:rPr>
              <a:t>bilibili mono-repo 实战</a:t>
            </a:r>
            <a:endParaRPr kumimoji="1" lang="zh-CN" altLang="en-US" sz="4000" dirty="0">
              <a:effectLst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728428" y="2859782"/>
            <a:ext cx="5688632" cy="7137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kumimoji="1" lang="zh-CN" altLang="en-US" sz="24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毛剑  平台架构师</a:t>
            </a:r>
            <a:r>
              <a:rPr kumimoji="1" lang="en-US" altLang="zh-CN" sz="24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&amp;EP</a:t>
            </a:r>
            <a:r>
              <a:rPr kumimoji="1" lang="zh-CN" altLang="en-US" sz="24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负责人</a:t>
            </a:r>
            <a:endParaRPr kumimoji="1" lang="zh-CN" altLang="en-US" sz="2400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05" y="935990"/>
            <a:ext cx="3565525" cy="3477895"/>
          </a:xfrm>
        </p:spPr>
        <p:txBody>
          <a:bodyPr>
            <a:normAutofit fontScale="6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/>
                <a:ea typeface="微软雅黑"/>
              </a:rPr>
              <a:t>    </a:t>
            </a:r>
            <a:r>
              <a:rPr lang="zh-CN" altLang="en-US">
                <a:latin typeface="微软雅黑"/>
                <a:ea typeface="微软雅黑"/>
              </a:rPr>
              <a:t>Mono-Repo放弃了对读权限的micro-management，CodeOwner机制增加了对写权限的micro-management。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分布式的OWNER文件（分布在不同目录中，而不是只有一个）chromium code review。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Integration：gitlab </a:t>
            </a:r>
            <a:r>
              <a:rPr lang="en-US" altLang="zh-CN">
                <a:latin typeface="微软雅黑"/>
                <a:ea typeface="微软雅黑"/>
              </a:rPr>
              <a:t>todo</a:t>
            </a:r>
            <a:r>
              <a:rPr lang="zh-CN" altLang="en-US">
                <a:latin typeface="微软雅黑"/>
                <a:ea typeface="微软雅黑"/>
              </a:rPr>
              <a:t>，email，wechat。</a:t>
            </a: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/>
                <a:ea typeface="微软雅黑"/>
              </a:rPr>
              <a:t>     紧急情况下的支持：没有owner review的check-in机制，gitlab master权限，直接强制合并代码。</a:t>
            </a:r>
            <a:endParaRPr lang="zh-CN" altLang="en-US">
              <a:latin typeface="微软雅黑"/>
              <a:ea typeface="微软雅黑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>
                <a:sym typeface="+mn-ea"/>
              </a:rPr>
              <a:t>CodeOwner</a:t>
            </a:r>
            <a:endParaRPr kumimoji="1" lang="zh-CN" altLang="en-US">
              <a:sym typeface="+mn-ea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-37864" b="-37864"/>
          <a:stretch>
            <a:fillRect/>
          </a:stretch>
        </p:blipFill>
        <p:spPr>
          <a:xfrm>
            <a:off x="4335145" y="148590"/>
            <a:ext cx="4180205" cy="3004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45" y="2796540"/>
            <a:ext cx="4180205" cy="16173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6555" y="3416300"/>
            <a:ext cx="8139430" cy="1186180"/>
          </a:xfrm>
        </p:spPr>
        <p:txBody>
          <a:bodyPr>
            <a:normAutofit fontScale="7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sym typeface="+mn-ea"/>
              </a:rPr>
              <a:t>完整的持续集成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sym typeface="+mn-ea"/>
              </a:rPr>
              <a:t>    gitlab-ci.yml在Git项目根目录自描述，完成所有Stage的运行。在Merge Request中可以快速方便的得到每次请求合并的代码质量。当前最大困难在于ut的能否可运行，参考《Google测试之道》的建议，UT属于小测试，应该不依赖任何外部资源。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zh-CN" altLang="en-US">
                <a:sym typeface="+mn-ea"/>
              </a:rPr>
              <a:t>问题</a:t>
            </a:r>
            <a:endParaRPr kumimoji="1" lang="zh-CN" altLang="en-US">
              <a:sym typeface="+mn-ea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9295" b="9295"/>
          <a:stretch>
            <a:fillRect/>
          </a:stretch>
        </p:blipFill>
        <p:spPr>
          <a:xfrm>
            <a:off x="376555" y="862330"/>
            <a:ext cx="8140065" cy="25533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Gitlab CI/CD</a:t>
            </a:r>
            <a:r>
              <a:rPr kumimoji="1" lang="zh-CN" altLang="en-US">
                <a:sym typeface="+mn-ea"/>
              </a:rPr>
              <a:t>：友好的</a:t>
            </a:r>
            <a:r>
              <a:rPr kumimoji="1" lang="en-US" altLang="zh-CN">
                <a:sym typeface="+mn-ea"/>
              </a:rPr>
              <a:t>UI</a:t>
            </a:r>
            <a:endParaRPr kumimoji="1" lang="en-US" altLang="zh-CN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907415"/>
            <a:ext cx="7886065" cy="33280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Gitlab CI/CD</a:t>
            </a:r>
            <a:r>
              <a:rPr kumimoji="1" lang="zh-CN" altLang="en-US">
                <a:sym typeface="+mn-ea"/>
              </a:rPr>
              <a:t>：声明式</a:t>
            </a:r>
            <a:r>
              <a:rPr kumimoji="1" lang="en-US" altLang="zh-CN">
                <a:sym typeface="+mn-ea"/>
              </a:rPr>
              <a:t>API/</a:t>
            </a:r>
            <a:r>
              <a:rPr kumimoji="1" lang="zh-CN" altLang="en-US">
                <a:sym typeface="+mn-ea"/>
              </a:rPr>
              <a:t>配置文件</a:t>
            </a:r>
            <a:endParaRPr kumimoji="1" lang="zh-CN" altLang="en-US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005" y="862330"/>
            <a:ext cx="5508625" cy="3723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Gitlab CI/CD</a:t>
            </a:r>
            <a:r>
              <a:rPr kumimoji="1" lang="zh-CN" altLang="en-US">
                <a:sym typeface="+mn-ea"/>
              </a:rPr>
              <a:t>：</a:t>
            </a:r>
            <a:r>
              <a:rPr kumimoji="1" lang="en-US" altLang="zh-CN">
                <a:sym typeface="+mn-ea"/>
              </a:rPr>
              <a:t>Hook Plugin——Saga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862330"/>
            <a:ext cx="6323965" cy="36315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Gitlab CI/CD</a:t>
            </a:r>
            <a:r>
              <a:rPr kumimoji="1" lang="zh-CN" altLang="en-US">
                <a:sym typeface="+mn-ea"/>
              </a:rPr>
              <a:t> 问题</a:t>
            </a:r>
            <a:endParaRPr kumimoji="1" lang="zh-CN" altLang="en-US"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862188"/>
            <a:ext cx="7886700" cy="3796086"/>
          </a:xfrm>
        </p:spPr>
        <p:txBody>
          <a:bodyPr/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分支亲缘性调度；</a:t>
            </a: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分布式编译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&amp;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分布式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ut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调度缺陷；</a:t>
            </a: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我们需要更进一步的抽象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CICD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（参考</a:t>
            </a:r>
            <a:r>
              <a:rPr lang="en-US" altLang="zh-CN">
                <a:latin typeface="微软雅黑"/>
                <a:ea typeface="微软雅黑"/>
                <a:cs typeface="微软雅黑"/>
                <a:sym typeface="+mn-ea"/>
              </a:rPr>
              <a:t>Google RAPID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）；</a:t>
            </a:r>
            <a:endParaRPr lang="zh-CN" altLang="en-US">
              <a:latin typeface="微软雅黑"/>
              <a:ea typeface="微软雅黑"/>
              <a:cs typeface="微软雅黑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9285" y="862330"/>
            <a:ext cx="7886700" cy="3740150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Started by Joe Finney (@spxtr) ~2016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Fully replaced Jenkins by Jan 2018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Test k8s on k8s!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- Easy to maintain/deploy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- Job config is basically a podspec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- Respond to github webhooks, rather than a munger</a:t>
            </a:r>
            <a:endParaRPr lang="en-US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/>
              <a:t>We know k8s better than Jenkins :)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Google SRE -&gt; </a:t>
            </a:r>
            <a:r>
              <a:rPr kumimoji="1" lang="en-US" altLang="zh-CN">
                <a:sym typeface="+mn-ea"/>
              </a:rPr>
              <a:t>Prow in kubernetes</a:t>
            </a:r>
            <a:endParaRPr kumimoji="1"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Prow in kubernetes</a:t>
            </a:r>
            <a:endParaRPr kumimoji="1" lang="zh-CN" altLang="en-US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62330"/>
            <a:ext cx="788670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Prow in kubernetes</a:t>
            </a:r>
            <a:endParaRPr kumimoji="1"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862330"/>
            <a:ext cx="6754495" cy="3799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Helm</a:t>
            </a:r>
            <a:endParaRPr kumimoji="1" lang="en-US" altLang="zh-CN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51535"/>
            <a:ext cx="788670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2866932" y="257281"/>
            <a:ext cx="3410136" cy="857251"/>
          </a:xfrm>
        </p:spPr>
        <p:txBody>
          <a:bodyPr vert="horz" lIns="43205" tIns="21603" rIns="43205" bIns="21603" rtlCol="0" anchor="ctr">
            <a:normAutofit/>
          </a:bodyPr>
          <a:lstStyle/>
          <a:p>
            <a:pPr algn="ctr"/>
            <a:r>
              <a:rPr lang="en-US" altLang="zh-CN" sz="2700" dirty="0">
                <a:sym typeface="+mn-ea"/>
              </a:rPr>
              <a:t>Agenda</a:t>
            </a:r>
            <a:endParaRPr kumimoji="1" lang="zh-CN" altLang="en-US" b="1" dirty="0"/>
          </a:p>
        </p:txBody>
      </p:sp>
      <p:grpSp>
        <p:nvGrpSpPr>
          <p:cNvPr id="5" name="组 4"/>
          <p:cNvGrpSpPr/>
          <p:nvPr/>
        </p:nvGrpSpPr>
        <p:grpSpPr>
          <a:xfrm>
            <a:off x="3009343" y="1700642"/>
            <a:ext cx="3506873" cy="322366"/>
            <a:chOff x="2704481" y="1660942"/>
            <a:chExt cx="4675831" cy="429821"/>
          </a:xfrm>
          <a:solidFill>
            <a:srgbClr val="D40002"/>
          </a:solidFill>
        </p:grpSpPr>
        <p:sp>
          <p:nvSpPr>
            <p:cNvPr id="87" name="Freeform 2"/>
            <p:cNvSpPr>
              <a:spLocks noChangeArrowheads="1"/>
            </p:cNvSpPr>
            <p:nvPr/>
          </p:nvSpPr>
          <p:spPr bwMode="auto">
            <a:xfrm>
              <a:off x="3229248" y="1660942"/>
              <a:ext cx="4151064" cy="426244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/>
            <a:lstStyle/>
            <a:p>
              <a:r>
                <a:rPr lang="zh-CN" altLang="en-US" sz="13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Mono-Repo</a:t>
              </a:r>
              <a:endPara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Freeform 3"/>
            <p:cNvSpPr>
              <a:spLocks noChangeArrowheads="1"/>
            </p:cNvSpPr>
            <p:nvPr/>
          </p:nvSpPr>
          <p:spPr bwMode="auto">
            <a:xfrm>
              <a:off x="2704481" y="1664519"/>
              <a:ext cx="457200" cy="426244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charset="0"/>
                  <a:ea typeface="Impact" panose="020B0806030902050204" charset="0"/>
                  <a:cs typeface="Impact" panose="020B0806030902050204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3009343" y="2307527"/>
            <a:ext cx="3506873" cy="322366"/>
            <a:chOff x="2704481" y="1660942"/>
            <a:chExt cx="4675831" cy="429821"/>
          </a:xfrm>
          <a:solidFill>
            <a:srgbClr val="D54036"/>
          </a:solidFill>
        </p:grpSpPr>
        <p:sp>
          <p:nvSpPr>
            <p:cNvPr id="83" name="Freeform 2"/>
            <p:cNvSpPr>
              <a:spLocks noChangeArrowheads="1"/>
            </p:cNvSpPr>
            <p:nvPr/>
          </p:nvSpPr>
          <p:spPr bwMode="auto">
            <a:xfrm>
              <a:off x="3229248" y="1660942"/>
              <a:ext cx="4151064" cy="426244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/>
            <a:lstStyle/>
            <a:p>
              <a:r>
                <a:rPr lang="zh-CN" altLang="en-US" sz="13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Mono-Repo Toolchain</a:t>
              </a:r>
              <a:endPara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3"/>
            <p:cNvSpPr>
              <a:spLocks noChangeArrowheads="1"/>
            </p:cNvSpPr>
            <p:nvPr/>
          </p:nvSpPr>
          <p:spPr bwMode="auto">
            <a:xfrm>
              <a:off x="2704481" y="1664519"/>
              <a:ext cx="457200" cy="426244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charset="0"/>
                  <a:ea typeface="Impact" panose="020B0806030902050204" charset="0"/>
                  <a:cs typeface="Impact" panose="020B0806030902050204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endParaRPr>
            </a:p>
          </p:txBody>
        </p:sp>
      </p:grpSp>
      <p:grpSp>
        <p:nvGrpSpPr>
          <p:cNvPr id="89" name="组 88"/>
          <p:cNvGrpSpPr/>
          <p:nvPr/>
        </p:nvGrpSpPr>
        <p:grpSpPr>
          <a:xfrm>
            <a:off x="3009343" y="2914412"/>
            <a:ext cx="3506873" cy="322366"/>
            <a:chOff x="2704481" y="1660942"/>
            <a:chExt cx="4675831" cy="429821"/>
          </a:xfrm>
          <a:solidFill>
            <a:srgbClr val="D55249"/>
          </a:solidFill>
        </p:grpSpPr>
        <p:sp>
          <p:nvSpPr>
            <p:cNvPr id="93" name="Freeform 2"/>
            <p:cNvSpPr>
              <a:spLocks noChangeArrowheads="1"/>
            </p:cNvSpPr>
            <p:nvPr/>
          </p:nvSpPr>
          <p:spPr bwMode="auto">
            <a:xfrm>
              <a:off x="3229248" y="1660942"/>
              <a:ext cx="4151064" cy="426244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/>
            <a:lstStyle/>
            <a:p>
              <a:r>
                <a:rPr lang="zh-CN" altLang="en-US" sz="13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Mono-Repo CI/CD</a:t>
              </a:r>
              <a:endPara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Freeform 3"/>
            <p:cNvSpPr>
              <a:spLocks noChangeArrowheads="1"/>
            </p:cNvSpPr>
            <p:nvPr/>
          </p:nvSpPr>
          <p:spPr bwMode="auto">
            <a:xfrm>
              <a:off x="2704481" y="1664519"/>
              <a:ext cx="457200" cy="426244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>
              <a:noFill/>
              <a:miter lim="8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charset="0"/>
                  <a:ea typeface="Impact" panose="020B0806030902050204" charset="0"/>
                  <a:cs typeface="Impact" panose="020B0806030902050204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  <a:cs typeface="Impact" panose="020B080603090205020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Testing Against HEAD</a:t>
            </a:r>
            <a:endParaRPr kumimoji="1" lang="en-US" altLang="zh-CN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62330"/>
            <a:ext cx="7282180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Submit Queue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862330"/>
            <a:ext cx="7886700" cy="30422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48878"/>
            <a:ext cx="7886700" cy="713730"/>
          </a:xfrm>
        </p:spPr>
        <p:txBody>
          <a:bodyPr>
            <a:normAutofit/>
          </a:bodyPr>
          <a:p>
            <a:r>
              <a:rPr kumimoji="1" lang="en-US" altLang="zh-CN">
                <a:sym typeface="+mn-ea"/>
              </a:rPr>
              <a:t>New Solution: Tide</a:t>
            </a:r>
            <a:endParaRPr kumimoji="1" lang="en-US" altLang="zh-CN"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862330"/>
            <a:ext cx="7886700" cy="3740150"/>
          </a:xfrm>
        </p:spPr>
        <p:txBody>
          <a:bodyPr>
            <a:normAutofit lnSpcReduction="10000"/>
          </a:bodyPr>
          <a:p>
            <a:pPr>
              <a:lnSpc>
                <a:spcPct val="100000"/>
              </a:lnSpc>
            </a:pPr>
            <a:r>
              <a:rPr lang="en-US"/>
              <a:t>N</a:t>
            </a:r>
            <a:r>
              <a:rPr lang="zh-CN" altLang="en-US"/>
              <a:t>个</a:t>
            </a:r>
            <a:r>
              <a:rPr lang="en-US" altLang="zh-CN"/>
              <a:t>MergeRequest</a:t>
            </a:r>
            <a:r>
              <a:rPr lang="zh-CN" altLang="en-US"/>
              <a:t>一起合并！！！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- Uses Github search query to define all merge requirements</a:t>
            </a:r>
            <a:endParaRPr lang="zh-CN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- Batch testing/merging as a cornerstone.</a:t>
            </a:r>
            <a:endParaRPr lang="zh-CN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- A single instance operates on many Github orgs and repos.</a:t>
            </a:r>
            <a:endParaRPr lang="zh-CN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     - Currently merging PRs in 45 repos!</a:t>
            </a:r>
            <a:endParaRPr lang="zh-CN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     - All, but one Submit Queue instances have been      replaced.</a:t>
            </a:r>
            <a:endParaRPr lang="zh-CN" alt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/>
              <a:t>- Doesn't retest unnecessarily because it has access to Prow job data (namely what base branch commit the test ran against).</a:t>
            </a:r>
            <a:endParaRPr lang="zh-CN" altLang="en-US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46785"/>
            <a:ext cx="7886700" cy="48831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欢迎加入 </a:t>
            </a:r>
            <a:r>
              <a:rPr lang="en-US" altLang="zh-CN">
                <a:sym typeface="+mn-ea"/>
              </a:rPr>
              <a:t>bilibili EP</a:t>
            </a:r>
            <a:r>
              <a:rPr lang="zh-CN" altLang="en-US">
                <a:sym typeface="+mn-ea"/>
              </a:rPr>
              <a:t>（工程效率）团队： </a:t>
            </a:r>
            <a:r>
              <a:rPr lang="en-US" altLang="zh-CN">
                <a:sym typeface="+mn-ea"/>
              </a:rPr>
              <a:t>iammao@vip.qq.com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ym typeface="+mn-ea"/>
              </a:rPr>
              <a:t>Thanks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195" y="1435100"/>
            <a:ext cx="322897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1946857" y="1314502"/>
            <a:ext cx="5250287" cy="2514496"/>
            <a:chOff x="2051720" y="1311610"/>
            <a:chExt cx="5250287" cy="25144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1361717"/>
              <a:ext cx="2464389" cy="2464389"/>
            </a:xfrm>
            <a:prstGeom prst="rect">
              <a:avLst/>
            </a:prstGeom>
          </p:spPr>
        </p:pic>
        <p:grpSp>
          <p:nvGrpSpPr>
            <p:cNvPr id="5" name="组 4"/>
            <p:cNvGrpSpPr/>
            <p:nvPr/>
          </p:nvGrpSpPr>
          <p:grpSpPr>
            <a:xfrm>
              <a:off x="4384225" y="1311610"/>
              <a:ext cx="2917782" cy="2304269"/>
              <a:chOff x="3657848" y="1275606"/>
              <a:chExt cx="2917782" cy="2304269"/>
            </a:xfrm>
          </p:grpSpPr>
          <p:sp>
            <p:nvSpPr>
              <p:cNvPr id="26" name="文本框 25"/>
              <p:cNvSpPr txBox="1"/>
              <p:nvPr/>
            </p:nvSpPr>
            <p:spPr bwMode="auto">
              <a:xfrm>
                <a:off x="3657848" y="1275606"/>
                <a:ext cx="2917782" cy="1200327"/>
              </a:xfrm>
              <a:prstGeom prst="rect">
                <a:avLst/>
              </a:prstGeom>
              <a:noFill/>
              <a:effectLst/>
            </p:spPr>
            <p:txBody>
              <a:bodyPr wrap="none" lIns="91438" tIns="45719" rIns="91438" bIns="45719">
                <a:spAutoFit/>
              </a:bodyPr>
              <a:lstStyle/>
              <a:p>
                <a:pPr>
                  <a:defRPr/>
                </a:pPr>
                <a:r>
                  <a:rPr lang="en-US" altLang="zh-CN" sz="7200" dirty="0">
                    <a:ln w="38100">
                      <a:noFill/>
                    </a:ln>
                    <a:solidFill>
                      <a:srgbClr val="E13930"/>
                    </a:solidFill>
                    <a:latin typeface="Impact" panose="020B0806030902050204" charset="0"/>
                    <a:ea typeface="微软雅黑" pitchFamily="34" charset="-122"/>
                  </a:rPr>
                  <a:t>Thanks</a:t>
                </a:r>
                <a:endParaRPr lang="zh-CN" altLang="en-US" sz="7200" dirty="0">
                  <a:ln w="38100">
                    <a:noFill/>
                  </a:ln>
                  <a:solidFill>
                    <a:srgbClr val="E13930"/>
                  </a:solidFill>
                  <a:latin typeface="Impact" panose="020B0806030902050204" charset="0"/>
                  <a:ea typeface="微软雅黑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766909" y="2748878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600" b="1" dirty="0">
                    <a:solidFill>
                      <a:srgbClr val="E1393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Microsoft YaHei Light" charset="-122"/>
                  </a:rPr>
                  <a:t>高效运维社区</a:t>
                </a:r>
                <a:endParaRPr kumimoji="1" lang="en-US" altLang="zh-CN" sz="1600" b="1" dirty="0">
                  <a:solidFill>
                    <a:srgbClr val="E1393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icrosoft YaHei 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600" b="1" dirty="0">
                    <a:solidFill>
                      <a:srgbClr val="E1393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Microsoft YaHei Light" charset="-122"/>
                  </a:rPr>
                  <a:t>开放运维联盟</a:t>
                </a:r>
                <a:endParaRPr kumimoji="1" lang="zh-CN" altLang="en-US" sz="1600" b="1" dirty="0">
                  <a:solidFill>
                    <a:srgbClr val="E1393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icrosoft YaHei Light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5451858" y="2963008"/>
                <a:ext cx="1082348" cy="36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E13930"/>
                    </a:solidFill>
                    <a:latin typeface="微软雅黑" pitchFamily="34" charset="-122"/>
                    <a:ea typeface="微软雅黑" pitchFamily="34" charset="-122"/>
                    <a:cs typeface="Microsoft YaHei Light" charset="-122"/>
                  </a:rPr>
                  <a:t>荣誉出品</a:t>
                </a:r>
                <a:endParaRPr lang="zh-CN" altLang="en-US" b="1" dirty="0">
                  <a:solidFill>
                    <a:srgbClr val="E13930"/>
                  </a:solidFill>
                  <a:latin typeface="微软雅黑" pitchFamily="34" charset="-122"/>
                  <a:ea typeface="微软雅黑" pitchFamily="34" charset="-122"/>
                  <a:cs typeface="Microsoft YaHei Light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045"/>
            <a:ext cx="9144000" cy="3094973"/>
          </a:xfrm>
          <a:prstGeom prst="rect">
            <a:avLst/>
          </a:prstGeom>
        </p:spPr>
      </p:pic>
      <p:sp>
        <p:nvSpPr>
          <p:cNvPr id="6" name="箭头: 虚尾 5"/>
          <p:cNvSpPr/>
          <p:nvPr/>
        </p:nvSpPr>
        <p:spPr>
          <a:xfrm>
            <a:off x="1835696" y="1491630"/>
            <a:ext cx="2952328" cy="2160240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123728" y="2263258"/>
            <a:ext cx="2565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想第一</a:t>
            </a:r>
            <a:r>
              <a:rPr kumimoji="1" lang="zh-CN" altLang="en-US" sz="1400" b="1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时间</a:t>
            </a:r>
            <a:r>
              <a:rPr kumimoji="1" lang="zh-CN" altLang="en-US" sz="1400" b="1" smtClean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看到高效</a:t>
            </a: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运维</a:t>
            </a:r>
            <a:r>
              <a:rPr kumimoji="1" lang="zh-CN" altLang="en-US" sz="1400" b="1" dirty="0" smtClean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社区</a:t>
            </a:r>
            <a:endParaRPr kumimoji="1" lang="en-US" altLang="zh-CN" sz="1400" b="1" dirty="0">
              <a:latin typeface="微软雅黑" pitchFamily="34" charset="-122"/>
              <a:ea typeface="微软雅黑" pitchFamily="34" charset="-122"/>
              <a:cs typeface="Microsoft YaHei Light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 b="1" dirty="0" smtClean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的新动态吗</a:t>
            </a:r>
            <a:r>
              <a:rPr kumimoji="1" lang="zh-CN" altLang="en-US" sz="1400" b="1" dirty="0">
                <a:latin typeface="微软雅黑" pitchFamily="34" charset="-122"/>
                <a:ea typeface="微软雅黑" pitchFamily="34" charset="-122"/>
                <a:cs typeface="Microsoft YaHei Light" charset="-122"/>
              </a:rPr>
              <a:t>？</a:t>
            </a:r>
            <a:endParaRPr kumimoji="1" lang="zh-CN" altLang="en-US" sz="1400" b="1" dirty="0">
              <a:latin typeface="微软雅黑" pitchFamily="34" charset="-122"/>
              <a:ea typeface="微软雅黑" pitchFamily="34" charset="-122"/>
              <a:cs typeface="Microsoft YaHe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51183"/>
            <a:ext cx="2330698" cy="2330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基础库伴随业务的成长不断优化，频繁升级，推进困难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zh-CN" altLang="en-US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重视代码Review，包括Coding Style和逻辑细节，但是流程不够统一，都靠自觉性，也不够自动化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小bug非常多，大量的测试需要积压到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发版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前，返工修复bug也多，整体效率差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版本管理复杂、代码复用率低、等等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；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Background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74375" y="862244"/>
            <a:ext cx="4159374" cy="3796086"/>
          </a:xfrm>
        </p:spPr>
        <p:txBody>
          <a:bodyPr>
            <a:normAutofit fontScale="70000"/>
          </a:bodyPr>
          <a:lstStyle/>
          <a:p>
            <a:pPr>
              <a:lnSpc>
                <a:spcPct val="100000"/>
              </a:lnSpc>
            </a:pPr>
            <a:r>
              <a:rPr lang="en-US">
                <a:sym typeface="+mn-ea"/>
              </a:rPr>
              <a:t>A single version control repository containing multiple</a:t>
            </a:r>
            <a:r>
              <a:rPr lang="en-US" altLang="en-US">
                <a:sym typeface="+mn-ea"/>
              </a:rPr>
              <a:t>:</a:t>
            </a:r>
            <a:endParaRPr lang="en-US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Projects</a:t>
            </a:r>
            <a:endParaRPr lang="en-US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Applications</a:t>
            </a:r>
            <a:endParaRPr lang="en-US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Libraries</a:t>
            </a:r>
            <a:endParaRPr lang="en-US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>
              <a:latin typeface="Microsoft YaHei" charset="-122"/>
              <a:ea typeface="Microsoft YaHei" charset="-122"/>
            </a:endParaRPr>
          </a:p>
          <a:p>
            <a:pPr>
              <a:lnSpc>
                <a:spcPct val="100000"/>
              </a:lnSpc>
            </a:pPr>
            <a:endParaRPr lang="en-US">
              <a:latin typeface="Microsoft YaHei" charset="-122"/>
              <a:ea typeface="Microsoft YaHei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en-US">
                <a:solidFill>
                  <a:srgbClr val="FF0000"/>
                </a:solidFill>
                <a:sym typeface="+mn-ea"/>
              </a:rPr>
              <a:t>所有的Go代码都被放置在同一个Repo里面</a:t>
            </a:r>
            <a:r>
              <a:rPr kumimoji="1" lang="en-US" altLang="en-US">
                <a:sym typeface="+mn-ea"/>
              </a:rPr>
              <a:t>：</a:t>
            </a:r>
            <a:endParaRPr kumimoji="1" lang="en-US" altLang="en-US">
              <a:latin typeface="Microsoft YaHei" charset="-122"/>
              <a:ea typeface="Microsoft YaHei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>
                <a:sym typeface="+mn-ea"/>
                <a:hlinkClick r:id="rId1"/>
              </a:rPr>
              <a:t>http://xxx.gitlab/platform/go-common</a:t>
            </a:r>
            <a:endParaRPr kumimoji="1" lang="en-US" altLang="zh-CN">
              <a:latin typeface="Microsoft YaHei" charset="-122"/>
              <a:ea typeface="Microsoft YaHei" charset="-122"/>
            </a:endParaRPr>
          </a:p>
          <a:p>
            <a:pPr>
              <a:lnSpc>
                <a:spcPct val="100000"/>
              </a:lnSpc>
            </a:pPr>
            <a:endParaRPr kumimoji="1" lang="en-US" altLang="en-US">
              <a:latin typeface="Microsoft YaHei" charset="-122"/>
              <a:ea typeface="Microsoft YaHei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en-US">
                <a:sym typeface="+mn-ea"/>
              </a:rPr>
              <a:t>仓库命名：Kratos（战神，来自God of War）</a:t>
            </a:r>
            <a:endParaRPr kumimoji="1" lang="en-US" altLang="zh-CN">
              <a:latin typeface="Microsoft YaHei" charset="-122"/>
              <a:ea typeface="Microsoft YaHei" charset="-122"/>
            </a:endParaRPr>
          </a:p>
          <a:p>
            <a:pPr marL="0" indent="0">
              <a:buFont typeface="+mj-lt"/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Mono-Repository</a:t>
            </a:r>
            <a:endParaRPr kumimoji="1" lang="zh-CN" altLang="en-US" b="1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37361" b="-37361"/>
          <a:stretch>
            <a:fillRect/>
          </a:stretch>
        </p:blipFill>
        <p:spPr>
          <a:xfrm>
            <a:off x="4433570" y="1005840"/>
            <a:ext cx="4605655" cy="282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一致的版本，one source of truth</a:t>
            </a:r>
            <a:endParaRPr lang="en-US" altLang="en-US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基础库的升级：版本通通是透明可见，版本一致，间接的我们代码始终保持先进。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极致的代码共享，复用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+mn-ea"/>
              </a:rPr>
              <a:t>如果一个团队想要依赖另一个团队的代码，可以直接依赖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，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Kratos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代码库包含大量有用的库，而单一代码库可以引导广泛的代码共享和重用，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作为一个新入职的同学简单Gitlab上点几下就能看到整个B站的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基础库和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业务代码。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简单的依赖管理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    构建系统可以轻松地在目录之间包含代码，从而简化依赖关系管理，由于所有代码都在相同的</a:t>
            </a: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仓库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中进行版本控制，所以只有一个版本，也不关心依赖关系的独立版本。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在大多数情况下，可能很难在不导致破坏的情况下发布新版本，因为所有调用方必须同时更新，当库调用者托管在不同的存储库中时，这种更新很困难。</a:t>
            </a:r>
            <a:endParaRPr lang="zh-CN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    </a:t>
            </a:r>
            <a:r>
              <a:rPr lang="zh-CN" altLang="en-US">
                <a:latin typeface="微软雅黑"/>
                <a:ea typeface="微软雅黑"/>
                <a:cs typeface="微软雅黑"/>
                <a:sym typeface="+mn-ea"/>
              </a:rPr>
              <a:t>在开源世界中，依赖关系通常被库更新所破坏，查找所有共同工作的依赖库版本都是一个挑战。更新依赖关系的版本对于开发人员来说可能是痛苦的，延迟更新可能会变成非常昂贵的技术债务。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35904"/>
            <a:ext cx="4159374" cy="3796086"/>
          </a:xfrm>
        </p:spPr>
        <p:txBody>
          <a:bodyPr>
            <a:normAutofit/>
          </a:bodyPr>
          <a:lstStyle/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简单的依赖管理</a:t>
            </a:r>
            <a:endParaRPr lang="en-US" altLang="en-US">
              <a:latin typeface="微软雅黑"/>
              <a:ea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 </a:t>
            </a:r>
            <a:endParaRPr lang="zh-CN" altLang="en-US" sz="1200">
              <a:latin typeface="微软雅黑"/>
              <a:ea typeface="微软雅黑"/>
              <a:cs typeface="微软雅黑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    最值得注意的是，该模型避免当 A 依赖于 B 和 C 时发生的“钻石依赖” B 和 C 都依赖于 D，但 B 需要版本 D.1 和 C 需要版本 D 0.2。</a:t>
            </a:r>
            <a:endParaRPr lang="zh-CN" altLang="en-US" sz="120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    使用单一代码库，对于更新库的人来说，在同一时间更新所有受影响的依赖关系更容易。依赖引起的技术性债务在作出变更时立即予以偿还，基础库的更改将立即通过依赖关系链传播到依赖于库的最终产品中，而不需要单独的同步或迁移步骤。</a:t>
            </a:r>
            <a:endParaRPr lang="zh-CN" altLang="en-US" sz="120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    在源/API 级别以及二进制文件之间可能存在钻石依赖问题。Go通过使用静态链接避免了二进制问题。</a:t>
            </a:r>
            <a:endParaRPr lang="en-US" altLang="zh-CN">
              <a:latin typeface="微软雅黑"/>
              <a:ea typeface="微软雅黑"/>
            </a:endParaRPr>
          </a:p>
          <a:p>
            <a:pPr marL="0" indent="0">
              <a:buFont typeface="+mj-lt"/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kumimoji="1" lang="zh-CN" altLang="en-US" b="1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-55095" b="-55095"/>
          <a:stretch>
            <a:fillRect/>
          </a:stretch>
        </p:blipFill>
        <p:spPr>
          <a:xfrm>
            <a:off x="5089525" y="1119505"/>
            <a:ext cx="3744595" cy="3429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3580765"/>
            <a:ext cx="7886700" cy="951230"/>
          </a:xfrm>
        </p:spPr>
        <p:txBody>
          <a:bodyPr>
            <a:normAutofit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原子化的代码更改</a:t>
            </a:r>
            <a:endParaRPr lang="en-US" altLang="en-US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+mn-ea"/>
              </a:rPr>
              <a:t>    开发人员可以在一致的操作中，对代码库中的数百或数千个文件进行重大变更</a:t>
            </a: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。例如，开发人员可以在单个提交中重命名类或函数，但不会破坏任何构建或测试（依赖</a:t>
            </a:r>
            <a:r>
              <a:rPr lang="en-US" altLang="zh-CN" sz="1200">
                <a:latin typeface="微软雅黑"/>
                <a:ea typeface="微软雅黑"/>
                <a:cs typeface="微软雅黑"/>
                <a:sym typeface="+mn-ea"/>
              </a:rPr>
              <a:t>CI</a:t>
            </a: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）。</a:t>
            </a:r>
            <a:endParaRPr lang="en-US" altLang="zh-CN" sz="1200">
              <a:latin typeface="微软雅黑"/>
              <a:ea typeface="微软雅黑"/>
              <a:cs typeface="微软雅黑"/>
              <a:sym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29285" y="781685"/>
            <a:ext cx="7886065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862330"/>
            <a:ext cx="7886700" cy="951230"/>
          </a:xfrm>
        </p:spPr>
        <p:txBody>
          <a:bodyPr>
            <a:normAutofit/>
          </a:bodyPr>
          <a:p>
            <a:pPr marL="214630" indent="-21463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微软雅黑"/>
                <a:ea typeface="微软雅黑"/>
                <a:cs typeface="微软雅黑"/>
                <a:sym typeface="+mn-ea"/>
              </a:rPr>
              <a:t>更好的支撑大规模的重构，代码库的更新</a:t>
            </a:r>
            <a:endParaRPr lang="en-US" altLang="en-US" sz="120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    单一代码库捕获所有依赖关系信息，可以放心地删除旧的 </a:t>
            </a:r>
            <a:r>
              <a:rPr lang="en-US" altLang="en-US" sz="1200">
                <a:latin typeface="微软雅黑"/>
                <a:ea typeface="微软雅黑"/>
                <a:cs typeface="微软雅黑"/>
                <a:sym typeface="+mn-ea"/>
              </a:rPr>
              <a:t>API。</a:t>
            </a: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因为可以使所有调用者使用新</a:t>
            </a:r>
            <a:r>
              <a:rPr lang="en-US" altLang="en-US" sz="1200">
                <a:latin typeface="微软雅黑"/>
                <a:ea typeface="微软雅黑"/>
                <a:cs typeface="微软雅黑"/>
                <a:sym typeface="+mn-ea"/>
              </a:rPr>
              <a:t>API，</a:t>
            </a: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在任何给定时间，通过确保更改的原子性和整个</a:t>
            </a:r>
            <a:r>
              <a:rPr lang="en-US" altLang="en-US" sz="1200">
                <a:latin typeface="微软雅黑"/>
                <a:ea typeface="微软雅黑"/>
                <a:cs typeface="微软雅黑"/>
                <a:sym typeface="+mn-ea"/>
              </a:rPr>
              <a:t>Git</a:t>
            </a:r>
            <a:r>
              <a:rPr lang="zh-CN" altLang="en-US" sz="1200">
                <a:latin typeface="微软雅黑"/>
                <a:ea typeface="微软雅黑"/>
                <a:cs typeface="微软雅黑"/>
                <a:sym typeface="+mn-ea"/>
              </a:rPr>
              <a:t>的单一全局视图，单一代码库极大地简化了这些工具的开发过程。</a:t>
            </a:r>
            <a:endParaRPr lang="en-US" sz="1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kumimoji="1" lang="en-US" altLang="zh-CN">
                <a:sym typeface="+mn-ea"/>
              </a:rPr>
              <a:t>Mono-Repository </a:t>
            </a:r>
            <a:r>
              <a:rPr kumimoji="1" lang="en-US" altLang="en-US">
                <a:sym typeface="+mn-ea"/>
              </a:rPr>
              <a:t>优势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813560"/>
            <a:ext cx="7886700" cy="2738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5402</Words>
  <Application>WPS Presentation</Application>
  <PresentationFormat>全屏显示(16:9)</PresentationFormat>
  <Paragraphs>239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Arial</vt:lpstr>
      <vt:lpstr>SimSun</vt:lpstr>
      <vt:lpstr>Wingdings</vt:lpstr>
      <vt:lpstr>Microsoft YaHei</vt:lpstr>
      <vt:lpstr>Microsoft YaHei Light</vt:lpstr>
      <vt:lpstr>微软雅黑</vt:lpstr>
      <vt:lpstr>Impact</vt:lpstr>
      <vt:lpstr>微软雅黑 Light</vt:lpstr>
      <vt:lpstr>Heiti SC</vt:lpstr>
      <vt:lpstr/>
      <vt:lpstr>Arial Unicode MS</vt:lpstr>
      <vt:lpstr>Calibri</vt:lpstr>
      <vt:lpstr>Helvetica Neue</vt:lpstr>
      <vt:lpstr>DengXian</vt:lpstr>
      <vt:lpstr>PingFang SC</vt:lpstr>
      <vt:lpstr>Songti SC</vt:lpstr>
      <vt:lpstr>微软雅黑</vt:lpstr>
      <vt:lpstr>SimSun</vt:lpstr>
      <vt:lpstr>Apple Color Emoji</vt:lpstr>
      <vt:lpstr>Office 主题</vt:lpstr>
      <vt:lpstr>PowerPoint 演示文稿</vt:lpstr>
      <vt:lpstr>电商网站的高可用架构设计实践</vt:lpstr>
      <vt:lpstr>目录</vt:lpstr>
      <vt:lpstr>PowerPoint 演示文稿</vt:lpstr>
      <vt:lpstr>我是一个标题</vt:lpstr>
      <vt:lpstr>Background</vt:lpstr>
      <vt:lpstr>我是一个标题</vt:lpstr>
      <vt:lpstr>Mono-Repository 优势</vt:lpstr>
      <vt:lpstr>Mono-Repository 优势</vt:lpstr>
      <vt:lpstr>Mono-Repository 优势</vt:lpstr>
      <vt:lpstr>Mono-Repository 优势</vt:lpstr>
      <vt:lpstr>Mono-Repository 优势</vt:lpstr>
      <vt:lpstr>Mono-Repository 优势</vt:lpstr>
      <vt:lpstr>Mono-Repository 优势</vt:lpstr>
      <vt:lpstr>Mono-Repository 优势</vt:lpstr>
      <vt:lpstr>Mono-Repository 优势</vt:lpstr>
      <vt:lpstr>Mono-Repository 问题</vt:lpstr>
      <vt:lpstr>Mono-Repository 问题</vt:lpstr>
      <vt:lpstr>Mono-Repository 问题</vt:lpstr>
      <vt:lpstr>CodeReview</vt:lpstr>
      <vt:lpstr>Mono-Repository 问题</vt:lpstr>
      <vt:lpstr>Prow in kubernetes</vt:lpstr>
      <vt:lpstr>Gitlab CI/CD</vt:lpstr>
      <vt:lpstr>Gitlab CI/CD：声明式API/配置文件</vt:lpstr>
      <vt:lpstr>Gitlab CI/CD：Hook Plugin</vt:lpstr>
      <vt:lpstr>Mono-Repository 问题</vt:lpstr>
      <vt:lpstr>Prow in kubernetes</vt:lpstr>
      <vt:lpstr>Google SRE -&gt; Prow in kubernetes</vt:lpstr>
      <vt:lpstr>istio ❤️ Helm</vt:lpstr>
      <vt:lpstr>Helm</vt:lpstr>
      <vt:lpstr>Testing Against HEAD</vt:lpstr>
      <vt:lpstr>Submit Queue</vt:lpstr>
      <vt:lpstr>Mono-Repository 优势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test</dc:creator>
  <cp:lastModifiedBy>terry.mao</cp:lastModifiedBy>
  <cp:revision>561</cp:revision>
  <dcterms:created xsi:type="dcterms:W3CDTF">2018-09-13T11:41:23Z</dcterms:created>
  <dcterms:modified xsi:type="dcterms:W3CDTF">2018-09-13T11:41:23Z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1033-1.2.5.490</vt:lpwstr>
  </property>
</Properties>
</file>